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1" r:id="rId2"/>
    <p:sldId id="332" r:id="rId3"/>
    <p:sldId id="340" r:id="rId4"/>
    <p:sldId id="341" r:id="rId5"/>
    <p:sldId id="333" r:id="rId6"/>
    <p:sldId id="334" r:id="rId7"/>
    <p:sldId id="335" r:id="rId8"/>
    <p:sldId id="338" r:id="rId9"/>
    <p:sldId id="336" r:id="rId10"/>
    <p:sldId id="318" r:id="rId11"/>
    <p:sldId id="339"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6/04_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smtClean="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ea typeface="+mn-ea"/>
                <a:cs typeface="Arial" panose="020B0604020202020204" pitchFamily="34" charset="0"/>
              </a:rPr>
              <a:t>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542602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a:t>
            </a:r>
            <a:r>
              <a:rPr lang="en-IN" sz="4399" smtClean="0">
                <a:solidFill>
                  <a:schemeClr val="bg1"/>
                </a:solidFill>
                <a:latin typeface="Cooper Black" panose="0208090404030B020404" pitchFamily="18" charset="0"/>
              </a:rPr>
              <a:t>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a:t>
            </a:r>
            <a:r>
              <a:rPr lang="en-IN" sz="1999" dirty="0" smtClean="0">
                <a:solidFill>
                  <a:schemeClr val="bg1"/>
                </a:solidFill>
              </a:rPr>
              <a:t>Concept</a:t>
            </a:r>
            <a:endParaRPr lang="en-US" sz="2000" dirty="0" smtClean="0">
              <a:solidFill>
                <a:schemeClr val="bg1"/>
              </a:solidFill>
            </a:endParaRPr>
          </a:p>
          <a:p>
            <a:pPr marL="342900" indent="-342900">
              <a:buFont typeface="Arial" panose="020B0604020202020204" pitchFamily="34" charset="0"/>
              <a:buChar char="•"/>
            </a:pPr>
            <a:r>
              <a:rPr lang="en-US" sz="2000" dirty="0" smtClean="0">
                <a:solidFill>
                  <a:schemeClr val="bg1"/>
                </a:solidFill>
              </a:rPr>
              <a:t>Behavior </a:t>
            </a:r>
            <a:r>
              <a:rPr lang="en-US" sz="2000" dirty="0">
                <a:solidFill>
                  <a:schemeClr val="bg1"/>
                </a:solidFill>
              </a:rPr>
              <a:t>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a:t>
            </a:r>
            <a:r>
              <a:rPr lang="en-US" sz="2000" dirty="0" smtClean="0">
                <a:solidFill>
                  <a:schemeClr val="bg1"/>
                </a:solidFill>
              </a:rPr>
              <a:t>Mandatory</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332656"/>
            <a:ext cx="10969943" cy="711081"/>
          </a:xfrm>
        </p:spPr>
        <p:txBody>
          <a:bodyPr>
            <a:noAutofit/>
          </a:bodyPr>
          <a:lstStyle/>
          <a:p>
            <a:r>
              <a:rPr lang="en-US" sz="2800" dirty="0">
                <a:latin typeface="Cooper Black" panose="0208090404030B020404" pitchFamily="18" charset="0"/>
              </a:rPr>
              <a:t>Local Types/Classes in ABAP with Global Classes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37CE849F-BD64-4DB2-9A0C-B8566C657077}"/>
              </a:ext>
            </a:extLst>
          </p:cNvPr>
          <p:cNvSpPr txBox="1"/>
          <p:nvPr/>
        </p:nvSpPr>
        <p:spPr>
          <a:xfrm>
            <a:off x="439315" y="1124744"/>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Speech Bubble: Rectangle with Corners Rounded 22">
            <a:extLst>
              <a:ext uri="{FF2B5EF4-FFF2-40B4-BE49-F238E27FC236}">
                <a16:creationId xmlns="" xmlns:a16="http://schemas.microsoft.com/office/drawing/2014/main" id="{FB9EDC56-5135-4BA2-8CE8-A5B1A6B82840}"/>
              </a:ext>
            </a:extLst>
          </p:cNvPr>
          <p:cNvSpPr/>
          <p:nvPr/>
        </p:nvSpPr>
        <p:spPr>
          <a:xfrm>
            <a:off x="9176773" y="3536373"/>
            <a:ext cx="2912026" cy="1772117"/>
          </a:xfrm>
          <a:prstGeom prst="wedgeRoundRectCallout">
            <a:avLst>
              <a:gd name="adj1" fmla="val -68476"/>
              <a:gd name="adj2" fmla="val 95656"/>
              <a:gd name="adj3" fmla="val 16667"/>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Code is written in behavior pool, pool of local classes inside a global class</a:t>
            </a:r>
            <a:endParaRPr lang="en-IN" dirty="0">
              <a:solidFill>
                <a:schemeClr val="bg1"/>
              </a:solidFill>
            </a:endParaRPr>
          </a:p>
        </p:txBody>
      </p:sp>
      <p:sp>
        <p:nvSpPr>
          <p:cNvPr id="7" name="Rectangle 6"/>
          <p:cNvSpPr/>
          <p:nvPr/>
        </p:nvSpPr>
        <p:spPr>
          <a:xfrm>
            <a:off x="609441" y="847885"/>
            <a:ext cx="9926172" cy="2031325"/>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BDEF is an ABAP Repository object (just like Tables, classes, FM, Programs). </a:t>
            </a:r>
          </a:p>
          <a:p>
            <a:pPr marL="342900" indent="-342900" algn="just">
              <a:buFont typeface="Arial" panose="020B0604020202020204" pitchFamily="34" charset="0"/>
              <a:buChar char="•"/>
            </a:pPr>
            <a:r>
              <a:rPr lang="en-US" sz="1800" dirty="0"/>
              <a:t>This BDEF determines the behavior of an BO in context of RESTful ABAP programming. In simple words, what are all the different operations our BO can do like create, update, delete..</a:t>
            </a:r>
          </a:p>
          <a:p>
            <a:pPr marL="342900" indent="-342900" algn="just">
              <a:buFont typeface="Arial" panose="020B0604020202020204" pitchFamily="34" charset="0"/>
              <a:buChar char="•"/>
            </a:pPr>
            <a:r>
              <a:rPr lang="en-US" sz="1800" dirty="0"/>
              <a:t>This is created using BDL (Behavior definition Language)) and comprises modeling capability aspect of BP node for e.g. CRUD, actions, local between parent child etc.</a:t>
            </a:r>
          </a:p>
          <a:p>
            <a:pPr marL="342900" indent="-342900" algn="just">
              <a:buFont typeface="Arial" panose="020B0604020202020204" pitchFamily="34" charset="0"/>
              <a:buChar char="•"/>
            </a:pPr>
            <a:r>
              <a:rPr lang="en-US" sz="1800" dirty="0"/>
              <a:t>A BDEF </a:t>
            </a:r>
            <a:r>
              <a:rPr lang="en-US" sz="1800" b="1" dirty="0"/>
              <a:t>always </a:t>
            </a:r>
            <a:r>
              <a:rPr lang="en-US" sz="1800" dirty="0"/>
              <a:t>refers to a CDS Model. This reference results from the name equality with root entity,</a:t>
            </a:r>
          </a:p>
          <a:p>
            <a:pPr algn="just"/>
            <a:r>
              <a:rPr lang="en-US" sz="1800" dirty="0"/>
              <a:t>      Your CDS view name = BDEF Name</a:t>
            </a:r>
            <a:endParaRPr lang="en-IN" sz="1800" b="1" dirty="0"/>
          </a:p>
        </p:txBody>
      </p:sp>
      <p:sp>
        <p:nvSpPr>
          <p:cNvPr id="8" name="Rectangle 7">
            <a:extLst>
              <a:ext uri="{FF2B5EF4-FFF2-40B4-BE49-F238E27FC236}">
                <a16:creationId xmlns="" xmlns:a16="http://schemas.microsoft.com/office/drawing/2014/main" id="{ECFB33B8-7F10-4DD1-BFBA-A042147F471D}"/>
              </a:ext>
            </a:extLst>
          </p:cNvPr>
          <p:cNvSpPr/>
          <p:nvPr/>
        </p:nvSpPr>
        <p:spPr>
          <a:xfrm>
            <a:off x="989784" y="3506423"/>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View (root)</a:t>
            </a:r>
          </a:p>
          <a:p>
            <a:pPr algn="ctr"/>
            <a:r>
              <a:rPr lang="en-US" dirty="0">
                <a:solidFill>
                  <a:schemeClr val="bg1"/>
                </a:solidFill>
              </a:rPr>
              <a:t>Business Object</a:t>
            </a:r>
            <a:endParaRPr lang="en-IN" dirty="0">
              <a:solidFill>
                <a:schemeClr val="bg1"/>
              </a:solidFill>
            </a:endParaRPr>
          </a:p>
        </p:txBody>
      </p:sp>
      <p:sp>
        <p:nvSpPr>
          <p:cNvPr id="9" name="Rectangle 8">
            <a:extLst>
              <a:ext uri="{FF2B5EF4-FFF2-40B4-BE49-F238E27FC236}">
                <a16:creationId xmlns="" xmlns:a16="http://schemas.microsoft.com/office/drawing/2014/main" id="{0EF14C88-4842-4AD5-A661-C0F734897BE9}"/>
              </a:ext>
            </a:extLst>
          </p:cNvPr>
          <p:cNvSpPr/>
          <p:nvPr/>
        </p:nvSpPr>
        <p:spPr>
          <a:xfrm>
            <a:off x="5863900" y="3506422"/>
            <a:ext cx="2720907"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Definition</a:t>
            </a:r>
          </a:p>
        </p:txBody>
      </p:sp>
      <p:cxnSp>
        <p:nvCxnSpPr>
          <p:cNvPr id="10" name="Straight Connector 9">
            <a:extLst>
              <a:ext uri="{FF2B5EF4-FFF2-40B4-BE49-F238E27FC236}">
                <a16:creationId xmlns="" xmlns:a16="http://schemas.microsoft.com/office/drawing/2014/main" id="{B3B62195-6B7D-4ABC-95BD-29D3A1076E57}"/>
              </a:ext>
            </a:extLst>
          </p:cNvPr>
          <p:cNvCxnSpPr>
            <a:stCxn id="8" idx="3"/>
            <a:endCxn id="9" idx="1"/>
          </p:cNvCxnSpPr>
          <p:nvPr/>
        </p:nvCxnSpPr>
        <p:spPr>
          <a:xfrm flipV="1">
            <a:off x="3772169" y="4003277"/>
            <a:ext cx="2091731" cy="828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45E46273-C5CC-4D9D-B863-69751737BB7C}"/>
              </a:ext>
            </a:extLst>
          </p:cNvPr>
          <p:cNvSpPr txBox="1"/>
          <p:nvPr/>
        </p:nvSpPr>
        <p:spPr>
          <a:xfrm>
            <a:off x="3772169" y="3655979"/>
            <a:ext cx="2160240" cy="461665"/>
          </a:xfrm>
          <a:prstGeom prst="rect">
            <a:avLst/>
          </a:prstGeom>
          <a:noFill/>
        </p:spPr>
        <p:txBody>
          <a:bodyPr wrap="square" rtlCol="0">
            <a:spAutoFit/>
          </a:bodyPr>
          <a:lstStyle/>
          <a:p>
            <a:r>
              <a:rPr lang="en-US" dirty="0"/>
              <a:t>1                  0..1</a:t>
            </a:r>
            <a:endParaRPr lang="en-IN" dirty="0"/>
          </a:p>
        </p:txBody>
      </p:sp>
      <p:sp>
        <p:nvSpPr>
          <p:cNvPr id="13" name="Rectangle 12">
            <a:extLst>
              <a:ext uri="{FF2B5EF4-FFF2-40B4-BE49-F238E27FC236}">
                <a16:creationId xmlns="" xmlns:a16="http://schemas.microsoft.com/office/drawing/2014/main" id="{CF67C793-9759-473F-9995-69000373DE7E}"/>
              </a:ext>
            </a:extLst>
          </p:cNvPr>
          <p:cNvSpPr/>
          <p:nvPr/>
        </p:nvSpPr>
        <p:spPr>
          <a:xfrm>
            <a:off x="989784" y="5460827"/>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Childs</a:t>
            </a:r>
            <a:endParaRPr lang="en-IN" dirty="0">
              <a:solidFill>
                <a:schemeClr val="bg1"/>
              </a:solidFill>
            </a:endParaRPr>
          </a:p>
        </p:txBody>
      </p:sp>
      <p:cxnSp>
        <p:nvCxnSpPr>
          <p:cNvPr id="14" name="Straight Connector 13">
            <a:extLst>
              <a:ext uri="{FF2B5EF4-FFF2-40B4-BE49-F238E27FC236}">
                <a16:creationId xmlns="" xmlns:a16="http://schemas.microsoft.com/office/drawing/2014/main" id="{BB7E1DB4-D183-45E9-84AC-035CD3A350E7}"/>
              </a:ext>
            </a:extLst>
          </p:cNvPr>
          <p:cNvCxnSpPr>
            <a:stCxn id="8" idx="2"/>
            <a:endCxn id="13" idx="0"/>
          </p:cNvCxnSpPr>
          <p:nvPr/>
        </p:nvCxnSpPr>
        <p:spPr>
          <a:xfrm>
            <a:off x="2380977" y="4516695"/>
            <a:ext cx="0" cy="94413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62623F58-9BE4-4658-ABCD-7515B953180E}"/>
              </a:ext>
            </a:extLst>
          </p:cNvPr>
          <p:cNvSpPr txBox="1"/>
          <p:nvPr/>
        </p:nvSpPr>
        <p:spPr>
          <a:xfrm>
            <a:off x="2384142" y="5040097"/>
            <a:ext cx="1728192" cy="461664"/>
          </a:xfrm>
          <a:prstGeom prst="rect">
            <a:avLst/>
          </a:prstGeom>
          <a:noFill/>
        </p:spPr>
        <p:txBody>
          <a:bodyPr wrap="square" rtlCol="0">
            <a:spAutoFit/>
          </a:bodyPr>
          <a:lstStyle/>
          <a:p>
            <a:r>
              <a:rPr lang="en-US" dirty="0"/>
              <a:t>0..N</a:t>
            </a:r>
            <a:endParaRPr lang="en-IN" dirty="0"/>
          </a:p>
        </p:txBody>
      </p:sp>
      <p:sp>
        <p:nvSpPr>
          <p:cNvPr id="16" name="TextBox 15">
            <a:extLst>
              <a:ext uri="{FF2B5EF4-FFF2-40B4-BE49-F238E27FC236}">
                <a16:creationId xmlns="" xmlns:a16="http://schemas.microsoft.com/office/drawing/2014/main" id="{07D4121F-D582-46B8-8E0B-844F73BC80D6}"/>
              </a:ext>
            </a:extLst>
          </p:cNvPr>
          <p:cNvSpPr txBox="1"/>
          <p:nvPr/>
        </p:nvSpPr>
        <p:spPr>
          <a:xfrm>
            <a:off x="1819795" y="4516529"/>
            <a:ext cx="2160240" cy="461665"/>
          </a:xfrm>
          <a:prstGeom prst="rect">
            <a:avLst/>
          </a:prstGeom>
          <a:noFill/>
        </p:spPr>
        <p:txBody>
          <a:bodyPr wrap="square" rtlCol="0">
            <a:spAutoFit/>
          </a:bodyPr>
          <a:lstStyle/>
          <a:p>
            <a:r>
              <a:rPr lang="en-US" dirty="0"/>
              <a:t>1</a:t>
            </a:r>
            <a:endParaRPr lang="en-IN" dirty="0"/>
          </a:p>
        </p:txBody>
      </p:sp>
      <p:sp>
        <p:nvSpPr>
          <p:cNvPr id="17" name="Rectangle 16">
            <a:extLst>
              <a:ext uri="{FF2B5EF4-FFF2-40B4-BE49-F238E27FC236}">
                <a16:creationId xmlns="" xmlns:a16="http://schemas.microsoft.com/office/drawing/2014/main" id="{75A1B47C-6DCF-496F-AE8B-D740366A65B6}"/>
              </a:ext>
            </a:extLst>
          </p:cNvPr>
          <p:cNvSpPr/>
          <p:nvPr/>
        </p:nvSpPr>
        <p:spPr>
          <a:xfrm>
            <a:off x="5249100" y="5671182"/>
            <a:ext cx="3951793"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Implementation</a:t>
            </a:r>
          </a:p>
          <a:p>
            <a:pPr algn="ctr"/>
            <a:r>
              <a:rPr lang="en-US" dirty="0">
                <a:solidFill>
                  <a:schemeClr val="bg1"/>
                </a:solidFill>
              </a:rPr>
              <a:t>(M- option, U- Mandatory)</a:t>
            </a:r>
          </a:p>
        </p:txBody>
      </p:sp>
      <p:cxnSp>
        <p:nvCxnSpPr>
          <p:cNvPr id="18" name="Straight Connector 17">
            <a:extLst>
              <a:ext uri="{FF2B5EF4-FFF2-40B4-BE49-F238E27FC236}">
                <a16:creationId xmlns="" xmlns:a16="http://schemas.microsoft.com/office/drawing/2014/main" id="{A623208E-F808-49D4-805C-67CBD66EE0BE}"/>
              </a:ext>
            </a:extLst>
          </p:cNvPr>
          <p:cNvCxnSpPr>
            <a:stCxn id="9" idx="2"/>
            <a:endCxn id="17" idx="0"/>
          </p:cNvCxnSpPr>
          <p:nvPr/>
        </p:nvCxnSpPr>
        <p:spPr>
          <a:xfrm>
            <a:off x="7224354" y="4500132"/>
            <a:ext cx="643" cy="11710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F488B699-9FE9-4C73-BCE6-E14A2489F2C2}"/>
              </a:ext>
            </a:extLst>
          </p:cNvPr>
          <p:cNvSpPr txBox="1"/>
          <p:nvPr/>
        </p:nvSpPr>
        <p:spPr>
          <a:xfrm>
            <a:off x="7251369" y="4555967"/>
            <a:ext cx="1008105" cy="1200329"/>
          </a:xfrm>
          <a:prstGeom prst="rect">
            <a:avLst/>
          </a:prstGeom>
          <a:noFill/>
        </p:spPr>
        <p:txBody>
          <a:bodyPr wrap="square" rtlCol="0">
            <a:spAutoFit/>
          </a:bodyPr>
          <a:lstStyle/>
          <a:p>
            <a:r>
              <a:rPr lang="en-US" dirty="0"/>
              <a:t>1</a:t>
            </a:r>
          </a:p>
          <a:p>
            <a:endParaRPr lang="en-US" dirty="0"/>
          </a:p>
          <a:p>
            <a:r>
              <a:rPr lang="en-US" dirty="0"/>
              <a:t>1..N</a:t>
            </a:r>
            <a:endParaRPr lang="en-IN" dirty="0"/>
          </a:p>
        </p:txBody>
      </p:sp>
    </p:spTree>
    <p:extLst>
      <p:ext uri="{BB962C8B-B14F-4D97-AF65-F5344CB8AC3E}">
        <p14:creationId xmlns:p14="http://schemas.microsoft.com/office/powerpoint/2010/main" val="30413451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b="1" dirty="0">
                <a:latin typeface="Cooper Black" panose="0208090404030B020404" pitchFamily="18" charset="0"/>
              </a:rPr>
              <a:t>Business Object’s Runtime Implementation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a:t>
            </a:r>
            <a:r>
              <a:rPr lang="en-US" dirty="0" smtClean="0">
                <a:latin typeface="Cooper Black" panose="0208090404030B020404" pitchFamily="18" charset="0"/>
              </a:rPr>
              <a:t> </a:t>
            </a:r>
            <a:r>
              <a:rPr lang="en-US" dirty="0">
                <a:latin typeface="Cooper Black" panose="0208090404030B020404" pitchFamily="18" charset="0"/>
              </a:rPr>
              <a:t>of Behaviour Definition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Behaviour Definition </a:t>
            </a:r>
            <a:r>
              <a:rPr lang="en-US" dirty="0" smtClean="0">
                <a:latin typeface="Cooper Black" panose="0208090404030B020404" pitchFamily="18" charset="0"/>
              </a:rPr>
              <a:t> </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t>Behaviour Definition  Code</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smtClean="0">
                <a:latin typeface="Cooper Black" panose="0208090404030B020404" pitchFamily="18" charset="0"/>
              </a:rPr>
              <a:t>Behaviour Pool Logic</a:t>
            </a:r>
            <a:r>
              <a:rPr lang="en-US" dirty="0" smtClean="0">
                <a:latin typeface="Cooper Black" panose="0208090404030B020404" pitchFamily="18" charset="0"/>
              </a:rPr>
              <a:t> </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t>Behaviour Pool Logic</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10042</TotalTime>
  <Words>560</Words>
  <Application>Microsoft Office PowerPoint</Application>
  <PresentationFormat>Custom</PresentationFormat>
  <Paragraphs>90</Paragraphs>
  <Slides>14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Behavior Definition  </vt:lpstr>
      <vt:lpstr>Business Object’s Runtime Implementation</vt:lpstr>
      <vt:lpstr>Create of Behaviour Definition</vt:lpstr>
      <vt:lpstr>Implementing Behaviour Definition  </vt:lpstr>
      <vt:lpstr>Behaviour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289</cp:revision>
  <dcterms:created xsi:type="dcterms:W3CDTF">2013-09-12T13:05:01Z</dcterms:created>
  <dcterms:modified xsi:type="dcterms:W3CDTF">2021-11-29T10:29:07Z</dcterms:modified>
</cp:coreProperties>
</file>